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0" r:id="rId4"/>
    <p:sldId id="259" r:id="rId5"/>
    <p:sldId id="270" r:id="rId6"/>
    <p:sldId id="261" r:id="rId7"/>
    <p:sldId id="262" r:id="rId8"/>
    <p:sldId id="266" r:id="rId9"/>
    <p:sldId id="263" r:id="rId10"/>
    <p:sldId id="265" r:id="rId11"/>
    <p:sldId id="264" r:id="rId12"/>
    <p:sldId id="267" r:id="rId13"/>
    <p:sldId id="269" r:id="rId14"/>
    <p:sldId id="268" r:id="rId15"/>
  </p:sldIdLst>
  <p:sldSz cx="10058400" cy="7772400"/>
  <p:notesSz cx="10058400" cy="7772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Proxima Nova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94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i3JyNz8eQUk0wk9zXX9DIPdStpU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Dunn" initials="PD" lastIdx="1" clrIdx="0">
    <p:extLst>
      <p:ext uri="{19B8F6BF-5375-455C-9EA6-DF929625EA0E}">
        <p15:presenceInfo xmlns:p15="http://schemas.microsoft.com/office/powerpoint/2012/main" userId="474483df02a69b8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C9D4BA-723A-46EF-9FC0-78AE14596953}">
  <a:tblStyle styleId="{FDC9D4BA-723A-46EF-9FC0-78AE1459695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band1H>
    <a:band2H>
      <a:tcTxStyle/>
      <a:tcStyle>
        <a:tcBdr/>
      </a:tcStyle>
    </a:band2H>
    <a:band1V>
      <a:tcTxStyle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1V>
    <a:band2V>
      <a:tcTxStyle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1626" y="90"/>
      </p:cViewPr>
      <p:guideLst>
        <p:guide orient="horz" pos="2880"/>
        <p:guide pos="219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Dunn" userId="474483df02a69b8b" providerId="LiveId" clId="{9B8B4F3F-E84D-4DAD-8DC4-7BCB511542C6}"/>
    <pc:docChg chg="undo custSel addSld modSld sldOrd">
      <pc:chgData name="Paul Dunn" userId="474483df02a69b8b" providerId="LiveId" clId="{9B8B4F3F-E84D-4DAD-8DC4-7BCB511542C6}" dt="2023-12-31T20:21:41.997" v="1203" actId="1076"/>
      <pc:docMkLst>
        <pc:docMk/>
      </pc:docMkLst>
      <pc:sldChg chg="modSp mod">
        <pc:chgData name="Paul Dunn" userId="474483df02a69b8b" providerId="LiveId" clId="{9B8B4F3F-E84D-4DAD-8DC4-7BCB511542C6}" dt="2023-12-31T20:12:31.386" v="1189" actId="20577"/>
        <pc:sldMkLst>
          <pc:docMk/>
          <pc:sldMk cId="0" sldId="257"/>
        </pc:sldMkLst>
        <pc:spChg chg="mod">
          <ac:chgData name="Paul Dunn" userId="474483df02a69b8b" providerId="LiveId" clId="{9B8B4F3F-E84D-4DAD-8DC4-7BCB511542C6}" dt="2023-12-31T19:55:03.908" v="372" actId="20577"/>
          <ac:spMkLst>
            <pc:docMk/>
            <pc:sldMk cId="0" sldId="257"/>
            <ac:spMk id="86" creationId="{00000000-0000-0000-0000-000000000000}"/>
          </ac:spMkLst>
        </pc:spChg>
        <pc:spChg chg="mod">
          <ac:chgData name="Paul Dunn" userId="474483df02a69b8b" providerId="LiveId" clId="{9B8B4F3F-E84D-4DAD-8DC4-7BCB511542C6}" dt="2023-12-31T19:56:16.488" v="514" actId="313"/>
          <ac:spMkLst>
            <pc:docMk/>
            <pc:sldMk cId="0" sldId="257"/>
            <ac:spMk id="87" creationId="{00000000-0000-0000-0000-000000000000}"/>
          </ac:spMkLst>
        </pc:spChg>
        <pc:spChg chg="mod">
          <ac:chgData name="Paul Dunn" userId="474483df02a69b8b" providerId="LiveId" clId="{9B8B4F3F-E84D-4DAD-8DC4-7BCB511542C6}" dt="2023-12-31T19:58:27.052" v="666" actId="1076"/>
          <ac:spMkLst>
            <pc:docMk/>
            <pc:sldMk cId="0" sldId="257"/>
            <ac:spMk id="88" creationId="{00000000-0000-0000-0000-000000000000}"/>
          </ac:spMkLst>
        </pc:spChg>
        <pc:spChg chg="mod">
          <ac:chgData name="Paul Dunn" userId="474483df02a69b8b" providerId="LiveId" clId="{9B8B4F3F-E84D-4DAD-8DC4-7BCB511542C6}" dt="2023-12-31T20:12:31.386" v="1189" actId="20577"/>
          <ac:spMkLst>
            <pc:docMk/>
            <pc:sldMk cId="0" sldId="257"/>
            <ac:spMk id="89" creationId="{00000000-0000-0000-0000-000000000000}"/>
          </ac:spMkLst>
        </pc:spChg>
        <pc:spChg chg="mod">
          <ac:chgData name="Paul Dunn" userId="474483df02a69b8b" providerId="LiveId" clId="{9B8B4F3F-E84D-4DAD-8DC4-7BCB511542C6}" dt="2023-12-31T20:02:07.405" v="1127" actId="20577"/>
          <ac:spMkLst>
            <pc:docMk/>
            <pc:sldMk cId="0" sldId="257"/>
            <ac:spMk id="90" creationId="{00000000-0000-0000-0000-000000000000}"/>
          </ac:spMkLst>
        </pc:spChg>
        <pc:graphicFrameChg chg="modGraphic">
          <ac:chgData name="Paul Dunn" userId="474483df02a69b8b" providerId="LiveId" clId="{9B8B4F3F-E84D-4DAD-8DC4-7BCB511542C6}" dt="2023-12-31T19:58:15.245" v="665" actId="20577"/>
          <ac:graphicFrameMkLst>
            <pc:docMk/>
            <pc:sldMk cId="0" sldId="257"/>
            <ac:graphicFrameMk id="2" creationId="{F74FA927-6063-0036-6B8F-419F0B315085}"/>
          </ac:graphicFrameMkLst>
        </pc:graphicFrameChg>
      </pc:sldChg>
      <pc:sldChg chg="delSp modSp mod">
        <pc:chgData name="Paul Dunn" userId="474483df02a69b8b" providerId="LiveId" clId="{9B8B4F3F-E84D-4DAD-8DC4-7BCB511542C6}" dt="2023-12-31T20:21:04.146" v="1198" actId="1076"/>
        <pc:sldMkLst>
          <pc:docMk/>
          <pc:sldMk cId="3397711181" sldId="259"/>
        </pc:sldMkLst>
        <pc:spChg chg="mod">
          <ac:chgData name="Paul Dunn" userId="474483df02a69b8b" providerId="LiveId" clId="{9B8B4F3F-E84D-4DAD-8DC4-7BCB511542C6}" dt="2023-12-31T20:21:04.146" v="1198" actId="1076"/>
          <ac:spMkLst>
            <pc:docMk/>
            <pc:sldMk cId="3397711181" sldId="259"/>
            <ac:spMk id="12" creationId="{1A607DE5-499A-AAE4-FB21-D19D6933CD52}"/>
          </ac:spMkLst>
        </pc:spChg>
        <pc:spChg chg="mod">
          <ac:chgData name="Paul Dunn" userId="474483df02a69b8b" providerId="LiveId" clId="{9B8B4F3F-E84D-4DAD-8DC4-7BCB511542C6}" dt="2023-12-31T20:20:57.056" v="1197" actId="1076"/>
          <ac:spMkLst>
            <pc:docMk/>
            <pc:sldMk cId="3397711181" sldId="259"/>
            <ac:spMk id="98" creationId="{00000000-0000-0000-0000-000000000000}"/>
          </ac:spMkLst>
        </pc:spChg>
        <pc:picChg chg="del">
          <ac:chgData name="Paul Dunn" userId="474483df02a69b8b" providerId="LiveId" clId="{9B8B4F3F-E84D-4DAD-8DC4-7BCB511542C6}" dt="2023-12-31T20:20:45.864" v="1195" actId="478"/>
          <ac:picMkLst>
            <pc:docMk/>
            <pc:sldMk cId="3397711181" sldId="259"/>
            <ac:picMk id="3" creationId="{0413E037-4A25-4E47-7BF9-BFAB271025EE}"/>
          </ac:picMkLst>
        </pc:picChg>
      </pc:sldChg>
      <pc:sldChg chg="addSp new">
        <pc:chgData name="Paul Dunn" userId="474483df02a69b8b" providerId="LiveId" clId="{9B8B4F3F-E84D-4DAD-8DC4-7BCB511542C6}" dt="2023-12-31T20:08:04.539" v="1132"/>
        <pc:sldMkLst>
          <pc:docMk/>
          <pc:sldMk cId="2100507591" sldId="261"/>
        </pc:sldMkLst>
        <pc:picChg chg="add">
          <ac:chgData name="Paul Dunn" userId="474483df02a69b8b" providerId="LiveId" clId="{9B8B4F3F-E84D-4DAD-8DC4-7BCB511542C6}" dt="2023-12-31T20:08:04.539" v="1132"/>
          <ac:picMkLst>
            <pc:docMk/>
            <pc:sldMk cId="2100507591" sldId="261"/>
            <ac:picMk id="4" creationId="{3A90F093-2830-C2FD-84F9-CF6F219EACFA}"/>
          </ac:picMkLst>
        </pc:picChg>
      </pc:sldChg>
      <pc:sldChg chg="addSp new">
        <pc:chgData name="Paul Dunn" userId="474483df02a69b8b" providerId="LiveId" clId="{9B8B4F3F-E84D-4DAD-8DC4-7BCB511542C6}" dt="2023-12-31T20:08:36.236" v="1133"/>
        <pc:sldMkLst>
          <pc:docMk/>
          <pc:sldMk cId="3132480067" sldId="262"/>
        </pc:sldMkLst>
        <pc:picChg chg="add">
          <ac:chgData name="Paul Dunn" userId="474483df02a69b8b" providerId="LiveId" clId="{9B8B4F3F-E84D-4DAD-8DC4-7BCB511542C6}" dt="2023-12-31T20:08:36.236" v="1133"/>
          <ac:picMkLst>
            <pc:docMk/>
            <pc:sldMk cId="3132480067" sldId="262"/>
            <ac:picMk id="4" creationId="{3CEDE8AB-2717-A2B4-4B3B-2B788CF25B72}"/>
          </ac:picMkLst>
        </pc:picChg>
      </pc:sldChg>
      <pc:sldChg chg="addSp new">
        <pc:chgData name="Paul Dunn" userId="474483df02a69b8b" providerId="LiveId" clId="{9B8B4F3F-E84D-4DAD-8DC4-7BCB511542C6}" dt="2023-12-31T20:09:12.812" v="1135"/>
        <pc:sldMkLst>
          <pc:docMk/>
          <pc:sldMk cId="2875106772" sldId="263"/>
        </pc:sldMkLst>
        <pc:picChg chg="add">
          <ac:chgData name="Paul Dunn" userId="474483df02a69b8b" providerId="LiveId" clId="{9B8B4F3F-E84D-4DAD-8DC4-7BCB511542C6}" dt="2023-12-31T20:09:12.812" v="1135"/>
          <ac:picMkLst>
            <pc:docMk/>
            <pc:sldMk cId="2875106772" sldId="263"/>
            <ac:picMk id="4" creationId="{D2829D00-CA8A-8C70-EF21-CF0551760D84}"/>
          </ac:picMkLst>
        </pc:picChg>
      </pc:sldChg>
      <pc:sldChg chg="addSp new">
        <pc:chgData name="Paul Dunn" userId="474483df02a69b8b" providerId="LiveId" clId="{9B8B4F3F-E84D-4DAD-8DC4-7BCB511542C6}" dt="2023-12-31T20:09:59.102" v="1139"/>
        <pc:sldMkLst>
          <pc:docMk/>
          <pc:sldMk cId="2935179139" sldId="264"/>
        </pc:sldMkLst>
        <pc:picChg chg="add">
          <ac:chgData name="Paul Dunn" userId="474483df02a69b8b" providerId="LiveId" clId="{9B8B4F3F-E84D-4DAD-8DC4-7BCB511542C6}" dt="2023-12-31T20:09:59.102" v="1139"/>
          <ac:picMkLst>
            <pc:docMk/>
            <pc:sldMk cId="2935179139" sldId="264"/>
            <ac:picMk id="4" creationId="{4D0C97DD-579A-9BDD-4AFA-0546FEA1FBB1}"/>
          </ac:picMkLst>
        </pc:picChg>
      </pc:sldChg>
      <pc:sldChg chg="addSp add">
        <pc:chgData name="Paul Dunn" userId="474483df02a69b8b" providerId="LiveId" clId="{9B8B4F3F-E84D-4DAD-8DC4-7BCB511542C6}" dt="2023-12-31T20:09:37.877" v="1136"/>
        <pc:sldMkLst>
          <pc:docMk/>
          <pc:sldMk cId="2436721967" sldId="265"/>
        </pc:sldMkLst>
        <pc:picChg chg="add">
          <ac:chgData name="Paul Dunn" userId="474483df02a69b8b" providerId="LiveId" clId="{9B8B4F3F-E84D-4DAD-8DC4-7BCB511542C6}" dt="2023-12-31T20:09:37.877" v="1136"/>
          <ac:picMkLst>
            <pc:docMk/>
            <pc:sldMk cId="2436721967" sldId="265"/>
            <ac:picMk id="4" creationId="{144E7869-84EA-B89D-A228-D805199F7E2F}"/>
          </ac:picMkLst>
        </pc:picChg>
      </pc:sldChg>
      <pc:sldChg chg="addSp add ord">
        <pc:chgData name="Paul Dunn" userId="474483df02a69b8b" providerId="LiveId" clId="{9B8B4F3F-E84D-4DAD-8DC4-7BCB511542C6}" dt="2023-12-31T20:10:56.171" v="1145"/>
        <pc:sldMkLst>
          <pc:docMk/>
          <pc:sldMk cId="804309267" sldId="266"/>
        </pc:sldMkLst>
        <pc:picChg chg="add">
          <ac:chgData name="Paul Dunn" userId="474483df02a69b8b" providerId="LiveId" clId="{9B8B4F3F-E84D-4DAD-8DC4-7BCB511542C6}" dt="2023-12-31T20:10:40.370" v="1143"/>
          <ac:picMkLst>
            <pc:docMk/>
            <pc:sldMk cId="804309267" sldId="266"/>
            <ac:picMk id="4" creationId="{55E1C306-E4A1-F818-521B-F07CB97FDD0D}"/>
          </ac:picMkLst>
        </pc:picChg>
      </pc:sldChg>
      <pc:sldChg chg="addSp add">
        <pc:chgData name="Paul Dunn" userId="474483df02a69b8b" providerId="LiveId" clId="{9B8B4F3F-E84D-4DAD-8DC4-7BCB511542C6}" dt="2023-12-31T20:10:12.968" v="1140"/>
        <pc:sldMkLst>
          <pc:docMk/>
          <pc:sldMk cId="3549195309" sldId="267"/>
        </pc:sldMkLst>
        <pc:picChg chg="add">
          <ac:chgData name="Paul Dunn" userId="474483df02a69b8b" providerId="LiveId" clId="{9B8B4F3F-E84D-4DAD-8DC4-7BCB511542C6}" dt="2023-12-31T20:10:12.968" v="1140"/>
          <ac:picMkLst>
            <pc:docMk/>
            <pc:sldMk cId="3549195309" sldId="267"/>
            <ac:picMk id="4" creationId="{5CD66D19-BF16-3B97-3343-4DBA05220359}"/>
          </ac:picMkLst>
        </pc:picChg>
      </pc:sldChg>
      <pc:sldChg chg="addSp delSp add mod">
        <pc:chgData name="Paul Dunn" userId="474483df02a69b8b" providerId="LiveId" clId="{9B8B4F3F-E84D-4DAD-8DC4-7BCB511542C6}" dt="2023-12-31T20:11:28.503" v="1148" actId="478"/>
        <pc:sldMkLst>
          <pc:docMk/>
          <pc:sldMk cId="2608106776" sldId="268"/>
        </pc:sldMkLst>
        <pc:spChg chg="del">
          <ac:chgData name="Paul Dunn" userId="474483df02a69b8b" providerId="LiveId" clId="{9B8B4F3F-E84D-4DAD-8DC4-7BCB511542C6}" dt="2023-12-31T20:11:28.503" v="1148" actId="478"/>
          <ac:spMkLst>
            <pc:docMk/>
            <pc:sldMk cId="2608106776" sldId="268"/>
            <ac:spMk id="3" creationId="{0F3E8810-0D70-58FA-F63E-AD0AC49F30CE}"/>
          </ac:spMkLst>
        </pc:spChg>
        <pc:picChg chg="add">
          <ac:chgData name="Paul Dunn" userId="474483df02a69b8b" providerId="LiveId" clId="{9B8B4F3F-E84D-4DAD-8DC4-7BCB511542C6}" dt="2023-12-31T20:11:23.403" v="1147"/>
          <ac:picMkLst>
            <pc:docMk/>
            <pc:sldMk cId="2608106776" sldId="268"/>
            <ac:picMk id="4" creationId="{2837298D-EB5E-EEC6-2E0A-1D1617E8B41C}"/>
          </ac:picMkLst>
        </pc:picChg>
      </pc:sldChg>
      <pc:sldChg chg="addSp add">
        <pc:chgData name="Paul Dunn" userId="474483df02a69b8b" providerId="LiveId" clId="{9B8B4F3F-E84D-4DAD-8DC4-7BCB511542C6}" dt="2023-12-31T20:11:14.178" v="1146"/>
        <pc:sldMkLst>
          <pc:docMk/>
          <pc:sldMk cId="1772193889" sldId="269"/>
        </pc:sldMkLst>
        <pc:picChg chg="add">
          <ac:chgData name="Paul Dunn" userId="474483df02a69b8b" providerId="LiveId" clId="{9B8B4F3F-E84D-4DAD-8DC4-7BCB511542C6}" dt="2023-12-31T20:11:14.178" v="1146"/>
          <ac:picMkLst>
            <pc:docMk/>
            <pc:sldMk cId="1772193889" sldId="269"/>
            <ac:picMk id="4" creationId="{75E8A47A-14F7-4825-172F-B81B37B3DCF1}"/>
          </ac:picMkLst>
        </pc:picChg>
      </pc:sldChg>
      <pc:sldChg chg="addSp delSp modSp add mod">
        <pc:chgData name="Paul Dunn" userId="474483df02a69b8b" providerId="LiveId" clId="{9B8B4F3F-E84D-4DAD-8DC4-7BCB511542C6}" dt="2023-12-31T20:21:41.997" v="1203" actId="1076"/>
        <pc:sldMkLst>
          <pc:docMk/>
          <pc:sldMk cId="1870697825" sldId="270"/>
        </pc:sldMkLst>
        <pc:spChg chg="del mod">
          <ac:chgData name="Paul Dunn" userId="474483df02a69b8b" providerId="LiveId" clId="{9B8B4F3F-E84D-4DAD-8DC4-7BCB511542C6}" dt="2023-12-31T20:12:56.862" v="1193" actId="478"/>
          <ac:spMkLst>
            <pc:docMk/>
            <pc:sldMk cId="1870697825" sldId="270"/>
            <ac:spMk id="12" creationId="{1A607DE5-499A-AAE4-FB21-D19D6933CD52}"/>
          </ac:spMkLst>
        </pc:spChg>
        <pc:spChg chg="del">
          <ac:chgData name="Paul Dunn" userId="474483df02a69b8b" providerId="LiveId" clId="{9B8B4F3F-E84D-4DAD-8DC4-7BCB511542C6}" dt="2023-12-31T20:12:54.104" v="1192" actId="478"/>
          <ac:spMkLst>
            <pc:docMk/>
            <pc:sldMk cId="1870697825" sldId="270"/>
            <ac:spMk id="98" creationId="{00000000-0000-0000-0000-000000000000}"/>
          </ac:spMkLst>
        </pc:spChg>
        <pc:picChg chg="add del mod">
          <ac:chgData name="Paul Dunn" userId="474483df02a69b8b" providerId="LiveId" clId="{9B8B4F3F-E84D-4DAD-8DC4-7BCB511542C6}" dt="2023-12-31T20:21:41.997" v="1203" actId="1076"/>
          <ac:picMkLst>
            <pc:docMk/>
            <pc:sldMk cId="1870697825" sldId="270"/>
            <ac:picMk id="3" creationId="{0413E037-4A25-4E47-7BF9-BFAB271025E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05825" y="3691875"/>
            <a:ext cx="8046700" cy="349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27b0cf3e03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143250" y="582613"/>
            <a:ext cx="37719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27b0cf3e03d_0_70:notes"/>
          <p:cNvSpPr txBox="1">
            <a:spLocks noGrp="1"/>
          </p:cNvSpPr>
          <p:nvPr>
            <p:ph type="body" idx="1"/>
          </p:nvPr>
        </p:nvSpPr>
        <p:spPr>
          <a:xfrm>
            <a:off x="1005825" y="3691875"/>
            <a:ext cx="8046600" cy="3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7b0cf3e03d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143250" y="582613"/>
            <a:ext cx="37719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7b0cf3e03d_0_36:notes"/>
          <p:cNvSpPr txBox="1">
            <a:spLocks noGrp="1"/>
          </p:cNvSpPr>
          <p:nvPr>
            <p:ph type="body" idx="1"/>
          </p:nvPr>
        </p:nvSpPr>
        <p:spPr>
          <a:xfrm>
            <a:off x="1005825" y="3691875"/>
            <a:ext cx="8046600" cy="3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7c49af9f5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143250" y="582613"/>
            <a:ext cx="37719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7c49af9f51_0_3:notes"/>
          <p:cNvSpPr txBox="1">
            <a:spLocks noGrp="1"/>
          </p:cNvSpPr>
          <p:nvPr>
            <p:ph type="body" idx="1"/>
          </p:nvPr>
        </p:nvSpPr>
        <p:spPr>
          <a:xfrm>
            <a:off x="1005825" y="3691875"/>
            <a:ext cx="8046600" cy="3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020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7c49af9f5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143250" y="582613"/>
            <a:ext cx="37719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7c49af9f51_0_3:notes"/>
          <p:cNvSpPr txBox="1">
            <a:spLocks noGrp="1"/>
          </p:cNvSpPr>
          <p:nvPr>
            <p:ph type="body" idx="1"/>
          </p:nvPr>
        </p:nvSpPr>
        <p:spPr>
          <a:xfrm>
            <a:off x="1005825" y="3691875"/>
            <a:ext cx="8046600" cy="3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638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7c49af9f5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143250" y="582613"/>
            <a:ext cx="37719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7c49af9f51_0_3:notes"/>
          <p:cNvSpPr txBox="1">
            <a:spLocks noGrp="1"/>
          </p:cNvSpPr>
          <p:nvPr>
            <p:ph type="body" idx="1"/>
          </p:nvPr>
        </p:nvSpPr>
        <p:spPr>
          <a:xfrm>
            <a:off x="1005825" y="3691875"/>
            <a:ext cx="8046600" cy="3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4831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obj">
  <p:cSld name="OBJEC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>
            <a:spLocks noGrp="1"/>
          </p:cNvSpPr>
          <p:nvPr>
            <p:ph type="ftr" idx="11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ubTitle" idx="1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ftr" idx="11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02920" y="310896"/>
            <a:ext cx="9052560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02920" y="1787652"/>
            <a:ext cx="9052560" cy="512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ftr" idx="11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502920" y="310896"/>
            <a:ext cx="9052560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ftr" idx="11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dt" idx="10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02920" y="310896"/>
            <a:ext cx="9052560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dt" idx="10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502920" y="310896"/>
            <a:ext cx="9052560" cy="124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ftr" idx="11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ldNum" idx="12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7b0cf3e03d_0_70"/>
          <p:cNvSpPr txBox="1"/>
          <p:nvPr/>
        </p:nvSpPr>
        <p:spPr>
          <a:xfrm>
            <a:off x="6652500" y="0"/>
            <a:ext cx="33795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61C00"/>
                </a:solidFill>
                <a:latin typeface="+mn-lt"/>
                <a:ea typeface="Calibri"/>
                <a:cs typeface="Calibri"/>
                <a:sym typeface="Calibri"/>
              </a:rPr>
              <a:t>For the ideation stage</a:t>
            </a:r>
            <a:endParaRPr sz="2000" b="1" dirty="0">
              <a:solidFill>
                <a:srgbClr val="A61C00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g27b0cf3e03d_0_70"/>
          <p:cNvSpPr/>
          <p:nvPr/>
        </p:nvSpPr>
        <p:spPr>
          <a:xfrm>
            <a:off x="3674400" y="797925"/>
            <a:ext cx="3071700" cy="684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44" name="Google Shape;44;g27b0cf3e03d_0_70"/>
          <p:cNvSpPr/>
          <p:nvPr/>
        </p:nvSpPr>
        <p:spPr>
          <a:xfrm>
            <a:off x="6865075" y="797925"/>
            <a:ext cx="3071700" cy="684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45" name="Google Shape;45;g27b0cf3e03d_0_70"/>
          <p:cNvSpPr/>
          <p:nvPr/>
        </p:nvSpPr>
        <p:spPr>
          <a:xfrm>
            <a:off x="483725" y="797925"/>
            <a:ext cx="3071700" cy="684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46" name="Google Shape;46;g27b0cf3e03d_0_70"/>
          <p:cNvSpPr txBox="1"/>
          <p:nvPr/>
        </p:nvSpPr>
        <p:spPr>
          <a:xfrm>
            <a:off x="554550" y="150225"/>
            <a:ext cx="62061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n-lt"/>
                <a:ea typeface="Proxima Nova"/>
                <a:cs typeface="Proxima Nova"/>
                <a:sym typeface="Proxima Nova"/>
              </a:rPr>
              <a:t>📊Title: </a:t>
            </a:r>
            <a:r>
              <a:rPr lang="en-US" b="1" i="1" dirty="0">
                <a:latin typeface="+mn-lt"/>
                <a:ea typeface="Proxima Nova"/>
                <a:cs typeface="Proxima Nova"/>
                <a:sym typeface="Proxima Nova"/>
              </a:rPr>
              <a:t>AI/ML Capstone for Paul Dunn</a:t>
            </a:r>
            <a:endParaRPr b="1" dirty="0"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47" name="Google Shape;47;g27b0cf3e03d_0_70"/>
          <p:cNvSpPr/>
          <p:nvPr/>
        </p:nvSpPr>
        <p:spPr>
          <a:xfrm>
            <a:off x="483725" y="804300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1	</a:t>
            </a:r>
            <a:r>
              <a:rPr lang="en-US" sz="13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Problem Statement</a:t>
            </a:r>
            <a:endParaRPr sz="130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4083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What problem are you trying to solve?</a:t>
            </a:r>
            <a:endParaRPr sz="80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4083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What larger issues do the problem address?</a:t>
            </a:r>
            <a:endParaRPr sz="80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48" name="Google Shape;48;g27b0cf3e03d_0_70"/>
          <p:cNvSpPr/>
          <p:nvPr/>
        </p:nvSpPr>
        <p:spPr>
          <a:xfrm>
            <a:off x="483725" y="4184875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001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       </a:t>
            </a:r>
            <a:r>
              <a:rPr lang="en-US" sz="1300" dirty="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Data Preparation</a:t>
            </a:r>
            <a:endParaRPr sz="1300" dirty="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395605" marR="265430" lvl="0" indent="0" algn="l" rtl="0">
              <a:lnSpc>
                <a:spcPct val="1042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What data preparation do you plan to do before modeling?</a:t>
            </a:r>
            <a:endParaRPr sz="1200" b="1" dirty="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49" name="Google Shape;49;g27b0cf3e03d_0_70"/>
          <p:cNvSpPr/>
          <p:nvPr/>
        </p:nvSpPr>
        <p:spPr>
          <a:xfrm>
            <a:off x="3688950" y="804300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          </a:t>
            </a:r>
            <a:r>
              <a:rPr lang="en-US" sz="1300" dirty="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Outcomes/Predictions</a:t>
            </a:r>
            <a:endParaRPr sz="1300" dirty="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What prediction(s) did you make?</a:t>
            </a:r>
            <a:endParaRPr sz="800" dirty="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Identify applicable predictor (X) and/or target (y) variables</a:t>
            </a:r>
            <a:r>
              <a:rPr lang="en-US" sz="800" dirty="0">
                <a:solidFill>
                  <a:schemeClr val="dk1"/>
                </a:solidFill>
                <a:latin typeface="+mn-lt"/>
                <a:ea typeface="Proxima Nova"/>
                <a:cs typeface="Proxima Nova"/>
                <a:sym typeface="Proxima Nova"/>
              </a:rPr>
              <a:t>.</a:t>
            </a:r>
            <a:endParaRPr sz="1200" b="1" dirty="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50" name="Google Shape;50;g27b0cf3e03d_0_70"/>
          <p:cNvSpPr/>
          <p:nvPr/>
        </p:nvSpPr>
        <p:spPr>
          <a:xfrm>
            <a:off x="6865075" y="804300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001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       </a:t>
            </a:r>
            <a:r>
              <a:rPr lang="en-US" sz="13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Data Acquisition</a:t>
            </a:r>
            <a:endParaRPr sz="130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Where are you sourcing your data from?</a:t>
            </a:r>
            <a:endParaRPr sz="80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What is the dimension? Any missing values?</a:t>
            </a:r>
            <a:endParaRPr sz="1200" b="1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51" name="Google Shape;51;g27b0cf3e03d_0_70"/>
          <p:cNvSpPr/>
          <p:nvPr/>
        </p:nvSpPr>
        <p:spPr>
          <a:xfrm>
            <a:off x="3674400" y="4184875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001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	 </a:t>
            </a:r>
            <a:r>
              <a:rPr lang="en-US" sz="13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Modeling</a:t>
            </a:r>
            <a:endParaRPr sz="130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408305" lvl="0" indent="0" algn="l" rtl="0"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  Which models would you be trying out?</a:t>
            </a:r>
            <a:endParaRPr sz="1200" b="1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52" name="Google Shape;52;g27b0cf3e03d_0_70"/>
          <p:cNvSpPr/>
          <p:nvPr/>
        </p:nvSpPr>
        <p:spPr>
          <a:xfrm>
            <a:off x="6865075" y="4184875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001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       </a:t>
            </a:r>
            <a:r>
              <a:rPr lang="en-US" sz="13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Model Evaluation</a:t>
            </a:r>
            <a:endParaRPr sz="1300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+mn-lt"/>
                <a:ea typeface="Proxima Nova"/>
                <a:cs typeface="Proxima Nova"/>
                <a:sym typeface="Proxima Nova"/>
              </a:rPr>
              <a:t>How would you evaluate your model’s performance? Results?</a:t>
            </a:r>
            <a:endParaRPr sz="1200" b="1">
              <a:solidFill>
                <a:schemeClr val="lt1"/>
              </a:solidFill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53" name="Google Shape;53;g27b0cf3e03d_0_70"/>
          <p:cNvSpPr/>
          <p:nvPr/>
        </p:nvSpPr>
        <p:spPr>
          <a:xfrm>
            <a:off x="532175" y="88702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+mn-lt"/>
              </a:rPr>
              <a:t>1</a:t>
            </a:r>
            <a:endParaRPr b="1">
              <a:solidFill>
                <a:schemeClr val="lt1"/>
              </a:solidFill>
              <a:latin typeface="+mn-lt"/>
            </a:endParaRPr>
          </a:p>
        </p:txBody>
      </p:sp>
      <p:sp>
        <p:nvSpPr>
          <p:cNvPr id="54" name="Google Shape;54;g27b0cf3e03d_0_70"/>
          <p:cNvSpPr/>
          <p:nvPr/>
        </p:nvSpPr>
        <p:spPr>
          <a:xfrm>
            <a:off x="532175" y="430757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+mn-lt"/>
              </a:rPr>
              <a:t>4</a:t>
            </a:r>
            <a:endParaRPr b="1">
              <a:solidFill>
                <a:schemeClr val="lt1"/>
              </a:solidFill>
              <a:latin typeface="+mn-lt"/>
            </a:endParaRPr>
          </a:p>
        </p:txBody>
      </p:sp>
      <p:sp>
        <p:nvSpPr>
          <p:cNvPr id="55" name="Google Shape;55;g27b0cf3e03d_0_70"/>
          <p:cNvSpPr/>
          <p:nvPr/>
        </p:nvSpPr>
        <p:spPr>
          <a:xfrm>
            <a:off x="3768275" y="430757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+mn-lt"/>
              </a:rPr>
              <a:t>5</a:t>
            </a:r>
            <a:endParaRPr b="1">
              <a:solidFill>
                <a:schemeClr val="lt1"/>
              </a:solidFill>
              <a:latin typeface="+mn-lt"/>
            </a:endParaRPr>
          </a:p>
        </p:txBody>
      </p:sp>
      <p:sp>
        <p:nvSpPr>
          <p:cNvPr id="56" name="Google Shape;56;g27b0cf3e03d_0_70"/>
          <p:cNvSpPr/>
          <p:nvPr/>
        </p:nvSpPr>
        <p:spPr>
          <a:xfrm>
            <a:off x="6950550" y="430757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+mn-lt"/>
              </a:rPr>
              <a:t>6</a:t>
            </a:r>
            <a:endParaRPr b="1">
              <a:solidFill>
                <a:schemeClr val="lt1"/>
              </a:solidFill>
              <a:latin typeface="+mn-lt"/>
            </a:endParaRPr>
          </a:p>
        </p:txBody>
      </p:sp>
      <p:sp>
        <p:nvSpPr>
          <p:cNvPr id="57" name="Google Shape;57;g27b0cf3e03d_0_70"/>
          <p:cNvSpPr/>
          <p:nvPr/>
        </p:nvSpPr>
        <p:spPr>
          <a:xfrm>
            <a:off x="6950550" y="88702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+mn-lt"/>
              </a:rPr>
              <a:t>3</a:t>
            </a:r>
            <a:endParaRPr b="1">
              <a:solidFill>
                <a:schemeClr val="lt1"/>
              </a:solidFill>
              <a:latin typeface="+mn-lt"/>
            </a:endParaRPr>
          </a:p>
        </p:txBody>
      </p:sp>
      <p:sp>
        <p:nvSpPr>
          <p:cNvPr id="58" name="Google Shape;58;g27b0cf3e03d_0_70"/>
          <p:cNvSpPr/>
          <p:nvPr/>
        </p:nvSpPr>
        <p:spPr>
          <a:xfrm>
            <a:off x="3779463" y="88702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+mn-lt"/>
              </a:rPr>
              <a:t>2</a:t>
            </a:r>
            <a:endParaRPr b="1">
              <a:solidFill>
                <a:schemeClr val="lt1"/>
              </a:solidFill>
              <a:latin typeface="+mn-lt"/>
            </a:endParaRPr>
          </a:p>
        </p:txBody>
      </p:sp>
      <p:graphicFrame>
        <p:nvGraphicFramePr>
          <p:cNvPr id="59" name="Google Shape;59;g27b0cf3e03d_0_70"/>
          <p:cNvGraphicFramePr/>
          <p:nvPr>
            <p:extLst>
              <p:ext uri="{D42A27DB-BD31-4B8C-83A1-F6EECF244321}">
                <p14:modId xmlns:p14="http://schemas.microsoft.com/office/powerpoint/2010/main" val="639892481"/>
              </p:ext>
            </p:extLst>
          </p:nvPr>
        </p:nvGraphicFramePr>
        <p:xfrm>
          <a:off x="7133400" y="1518725"/>
          <a:ext cx="2551450" cy="2543450"/>
        </p:xfrm>
        <a:graphic>
          <a:graphicData uri="http://schemas.openxmlformats.org/drawingml/2006/table">
            <a:tbl>
              <a:tblPr firstRow="1" bandRow="1">
                <a:noFill/>
                <a:tableStyleId>{FDC9D4BA-723A-46EF-9FC0-78AE14596953}</a:tableStyleId>
              </a:tblPr>
              <a:tblGrid>
                <a:gridCol w="1275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Variable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Value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Data Source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Meteostat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Rows #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284 rows × 7 columns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Columns #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1.) forecast 3-5, 2.) spatial forecast values plus digital terrain model.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Numerical Cols #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All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Missing Values Present #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TBD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Outliers?#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TBD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0" name="Google Shape;60;g27b0cf3e03d_0_70"/>
          <p:cNvSpPr txBox="1"/>
          <p:nvPr/>
        </p:nvSpPr>
        <p:spPr>
          <a:xfrm>
            <a:off x="940650" y="1809075"/>
            <a:ext cx="22971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Can I train a model to forecast mean surface temperature, precipitation and other metrological variables using spatial methods that include elevation and aspect of sample sites? </a:t>
            </a:r>
            <a:endParaRPr dirty="0"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61" name="Google Shape;61;g27b0cf3e03d_0_70"/>
          <p:cNvSpPr txBox="1"/>
          <p:nvPr/>
        </p:nvSpPr>
        <p:spPr>
          <a:xfrm>
            <a:off x="4061700" y="1757650"/>
            <a:ext cx="22971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1.) Terrain influence on meteorological variables is discernable from available data using elevation and aspect alone.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2.) Spatial prediction can be modeled in 4D.</a:t>
            </a:r>
            <a:endParaRPr dirty="0"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62" name="Google Shape;62;g27b0cf3e03d_0_70"/>
          <p:cNvSpPr txBox="1"/>
          <p:nvPr/>
        </p:nvSpPr>
        <p:spPr>
          <a:xfrm>
            <a:off x="871025" y="5196000"/>
            <a:ext cx="22971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Limited elements of missing values. TBD</a:t>
            </a:r>
            <a:endParaRPr dirty="0"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63" name="Google Shape;63;g27b0cf3e03d_0_70"/>
          <p:cNvSpPr txBox="1"/>
          <p:nvPr/>
        </p:nvSpPr>
        <p:spPr>
          <a:xfrm>
            <a:off x="4076250" y="4899775"/>
            <a:ext cx="22971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1.) Time series decomposition: </a:t>
            </a:r>
            <a:r>
              <a:rPr lang="en-US" dirty="0" err="1">
                <a:latin typeface="+mn-lt"/>
                <a:ea typeface="Proxima Nova"/>
                <a:cs typeface="Proxima Nova"/>
                <a:sym typeface="Proxima Nova"/>
              </a:rPr>
              <a:t>Mtemp</a:t>
            </a: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 is seasonal, whereas </a:t>
            </a:r>
            <a:r>
              <a:rPr lang="en-US" dirty="0" err="1">
                <a:latin typeface="+mn-lt"/>
                <a:ea typeface="Proxima Nova"/>
                <a:cs typeface="Proxima Nova"/>
                <a:sym typeface="Proxima Nova"/>
              </a:rPr>
              <a:t>prcp</a:t>
            </a: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 and </a:t>
            </a:r>
            <a:r>
              <a:rPr lang="en-US" dirty="0" err="1">
                <a:latin typeface="+mn-lt"/>
                <a:ea typeface="Proxima Nova"/>
                <a:cs typeface="Proxima Nova"/>
                <a:sym typeface="Proxima Nova"/>
              </a:rPr>
              <a:t>wspd</a:t>
            </a: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 may be defined as partially cyclical.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2.) EBK Regression Prediction local to sites (spatially) by aspect and elevation.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3.) Variations between 3 climates should be observable.</a:t>
            </a:r>
            <a:endParaRPr dirty="0">
              <a:latin typeface="+mn-lt"/>
              <a:ea typeface="Proxima Nova"/>
              <a:cs typeface="Proxima Nova"/>
              <a:sym typeface="Proxima Nova"/>
            </a:endParaRPr>
          </a:p>
        </p:txBody>
      </p:sp>
      <p:sp>
        <p:nvSpPr>
          <p:cNvPr id="64" name="Google Shape;64;g27b0cf3e03d_0_70"/>
          <p:cNvSpPr txBox="1"/>
          <p:nvPr/>
        </p:nvSpPr>
        <p:spPr>
          <a:xfrm>
            <a:off x="7252375" y="5196000"/>
            <a:ext cx="22971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1.) Residuals should be stationary </a:t>
            </a:r>
            <a:r>
              <a:rPr lang="en-US" dirty="0" err="1">
                <a:latin typeface="+mn-lt"/>
                <a:ea typeface="Proxima Nova"/>
                <a:cs typeface="Proxima Nova"/>
                <a:sym typeface="Proxima Nova"/>
              </a:rPr>
              <a:t>wrt</a:t>
            </a: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 overall time window. Residue s/b lass than prediction error (MAE/RMSE)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2.) Methods to be disclosed ASAP (ArcGIS </a:t>
            </a:r>
            <a:r>
              <a:rPr lang="en-US" dirty="0" err="1">
                <a:latin typeface="+mn-lt"/>
                <a:ea typeface="Proxima Nova"/>
                <a:cs typeface="Proxima Nova"/>
                <a:sym typeface="Proxima Nova"/>
              </a:rPr>
              <a:t>ArcPy</a:t>
            </a: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 site package temporarily unavailable.)</a:t>
            </a:r>
            <a:endParaRPr dirty="0">
              <a:latin typeface="+mn-lt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12A41-FD14-FF00-5164-54B441B8E5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BBE9E9-7EFA-3E47-C082-49D58025FC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4E7869-84EA-B89D-A228-D805199F7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552"/>
            <a:ext cx="10058400" cy="762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721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2F8C7-AFF9-95DD-8959-C1857AAE25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E8810-0D70-58FA-F63E-AD0AC49F30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0C97DD-579A-9BDD-4AFA-0546FEA1F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552"/>
            <a:ext cx="10058400" cy="762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179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2F8C7-AFF9-95DD-8959-C1857AAE25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E8810-0D70-58FA-F63E-AD0AC49F30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66D19-BF16-3B97-3343-4DBA05220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552"/>
            <a:ext cx="10058400" cy="762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95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2F8C7-AFF9-95DD-8959-C1857AAE25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E8810-0D70-58FA-F63E-AD0AC49F30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E8A47A-14F7-4825-172F-B81B37B3D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9894"/>
            <a:ext cx="10058400" cy="565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93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2F8C7-AFF9-95DD-8959-C1857AAE25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7298D-EB5E-EEC6-2E0A-1D1617E8B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9263"/>
            <a:ext cx="10058400" cy="3893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106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7b0cf3e03d_0_36"/>
          <p:cNvSpPr/>
          <p:nvPr/>
        </p:nvSpPr>
        <p:spPr>
          <a:xfrm>
            <a:off x="3674400" y="797925"/>
            <a:ext cx="3071700" cy="684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g27b0cf3e03d_0_36"/>
          <p:cNvSpPr/>
          <p:nvPr/>
        </p:nvSpPr>
        <p:spPr>
          <a:xfrm>
            <a:off x="6865075" y="797925"/>
            <a:ext cx="3071700" cy="684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g27b0cf3e03d_0_36"/>
          <p:cNvSpPr/>
          <p:nvPr/>
        </p:nvSpPr>
        <p:spPr>
          <a:xfrm>
            <a:off x="483725" y="797925"/>
            <a:ext cx="3071700" cy="684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g27b0cf3e03d_0_36"/>
          <p:cNvSpPr/>
          <p:nvPr/>
        </p:nvSpPr>
        <p:spPr>
          <a:xfrm>
            <a:off x="483725" y="804300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2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1	</a:t>
            </a:r>
            <a:r>
              <a:rPr lang="en-US" sz="1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Problem Statement</a:t>
            </a:r>
            <a:endParaRPr sz="1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08305" lvl="0" indent="0" algn="l" rtl="0">
              <a:spcBef>
                <a:spcPts val="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What problem are you trying to solve?</a:t>
            </a:r>
            <a:endParaRPr sz="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08305" lvl="0" indent="0" algn="l" rtl="0">
              <a:spcBef>
                <a:spcPts val="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What larger issues do the problem address?</a:t>
            </a:r>
            <a:endParaRPr sz="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" name="Google Shape;75;g27b0cf3e03d_0_36"/>
          <p:cNvSpPr/>
          <p:nvPr/>
        </p:nvSpPr>
        <p:spPr>
          <a:xfrm>
            <a:off x="483725" y="4184875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001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     </a:t>
            </a:r>
            <a:r>
              <a:rPr lang="en-US" sz="1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Data Preparation</a:t>
            </a:r>
            <a:endParaRPr sz="1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395605" marR="265430" lvl="0" indent="0" algn="l" rtl="0">
              <a:lnSpc>
                <a:spcPct val="1042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What data preparation was done before the modeling?</a:t>
            </a:r>
            <a:endParaRPr sz="12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" name="Google Shape;76;g27b0cf3e03d_0_36"/>
          <p:cNvSpPr/>
          <p:nvPr/>
        </p:nvSpPr>
        <p:spPr>
          <a:xfrm>
            <a:off x="3688950" y="804300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        </a:t>
            </a:r>
            <a:r>
              <a:rPr lang="en-US" sz="1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Outcomes/Predictions</a:t>
            </a:r>
            <a:endParaRPr sz="1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What prediction(s) did you make?</a:t>
            </a:r>
            <a:endParaRPr sz="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Identify applicable predictor (X) and/or target (y) variables</a:t>
            </a:r>
            <a:r>
              <a:rPr lang="en-US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2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" name="Google Shape;77;g27b0cf3e03d_0_36"/>
          <p:cNvSpPr/>
          <p:nvPr/>
        </p:nvSpPr>
        <p:spPr>
          <a:xfrm>
            <a:off x="6865075" y="804300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001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     </a:t>
            </a:r>
            <a:r>
              <a:rPr lang="en-US" sz="1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Data Acquisition</a:t>
            </a:r>
            <a:endParaRPr sz="1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Where are you sourcing your data from?</a:t>
            </a:r>
            <a:endParaRPr sz="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the dimension? Any missing values?</a:t>
            </a:r>
            <a:endParaRPr sz="12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" name="Google Shape;78;g27b0cf3e03d_0_36"/>
          <p:cNvSpPr/>
          <p:nvPr/>
        </p:nvSpPr>
        <p:spPr>
          <a:xfrm>
            <a:off x="3674400" y="4184875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0013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2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 </a:t>
            </a:r>
            <a:r>
              <a:rPr lang="en-US" sz="1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Modeling</a:t>
            </a:r>
            <a:endParaRPr sz="1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08305" lvl="0" indent="0" algn="l" rtl="0"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Which models were used for the prediction purpose? </a:t>
            </a:r>
            <a:endParaRPr sz="12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9" name="Google Shape;79;g27b0cf3e03d_0_36"/>
          <p:cNvSpPr/>
          <p:nvPr/>
        </p:nvSpPr>
        <p:spPr>
          <a:xfrm>
            <a:off x="6865075" y="4184875"/>
            <a:ext cx="3071700" cy="59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001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     </a:t>
            </a:r>
            <a:r>
              <a:rPr lang="en-US" sz="1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Model Evaluation</a:t>
            </a:r>
            <a:endParaRPr sz="1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395605" lvl="0" indent="0" algn="l" rtl="0">
              <a:spcBef>
                <a:spcPts val="14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How did you evaluate your model’s performance? Results?</a:t>
            </a:r>
            <a:endParaRPr sz="12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g27b0cf3e03d_0_36"/>
          <p:cNvSpPr/>
          <p:nvPr/>
        </p:nvSpPr>
        <p:spPr>
          <a:xfrm>
            <a:off x="532175" y="88702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1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1" name="Google Shape;81;g27b0cf3e03d_0_36"/>
          <p:cNvSpPr/>
          <p:nvPr/>
        </p:nvSpPr>
        <p:spPr>
          <a:xfrm>
            <a:off x="532175" y="430757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4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2" name="Google Shape;82;g27b0cf3e03d_0_36"/>
          <p:cNvSpPr/>
          <p:nvPr/>
        </p:nvSpPr>
        <p:spPr>
          <a:xfrm>
            <a:off x="3768275" y="430757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5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3" name="Google Shape;83;g27b0cf3e03d_0_36"/>
          <p:cNvSpPr/>
          <p:nvPr/>
        </p:nvSpPr>
        <p:spPr>
          <a:xfrm>
            <a:off x="6950550" y="430757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6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4" name="Google Shape;84;g27b0cf3e03d_0_36"/>
          <p:cNvSpPr/>
          <p:nvPr/>
        </p:nvSpPr>
        <p:spPr>
          <a:xfrm>
            <a:off x="6950550" y="88702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3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5" name="Google Shape;85;g27b0cf3e03d_0_36"/>
          <p:cNvSpPr/>
          <p:nvPr/>
        </p:nvSpPr>
        <p:spPr>
          <a:xfrm>
            <a:off x="3779463" y="887025"/>
            <a:ext cx="375600" cy="3468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2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6" name="Google Shape;86;g27b0cf3e03d_0_36"/>
          <p:cNvSpPr txBox="1"/>
          <p:nvPr/>
        </p:nvSpPr>
        <p:spPr>
          <a:xfrm>
            <a:off x="719975" y="1479225"/>
            <a:ext cx="25147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Q: Can I train a model to forecast long-term mean surface temperature, precipitation and other metrological variables with satisfactory decomposition.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+mn-lt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  <a:ea typeface="Proxima Nova"/>
                <a:cs typeface="Proxima Nova"/>
                <a:sym typeface="Proxima Nova"/>
              </a:rPr>
              <a:t>A: Yes, for temperature and precipitation. However, additional research to manage drought in predictive models is required.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7" name="Google Shape;87;g27b0cf3e03d_0_36"/>
          <p:cNvSpPr txBox="1"/>
          <p:nvPr/>
        </p:nvSpPr>
        <p:spPr>
          <a:xfrm>
            <a:off x="3862350" y="1519200"/>
            <a:ext cx="22971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Marine, Montane and Continental climates adhered to anticipated seasonal variation, but decomposition was difficult and prediction data tended to skew downward.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Due to limited number of sample sites, EBK Linear Regression was not feasible. Used EBK 3D.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" name="Google Shape;88;g27b0cf3e03d_0_36"/>
          <p:cNvSpPr txBox="1"/>
          <p:nvPr/>
        </p:nvSpPr>
        <p:spPr>
          <a:xfrm>
            <a:off x="719975" y="4899775"/>
            <a:ext cx="22971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Removed NULL data to reduce modeling issues. Time series data as called for 20 year periods.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" name="Google Shape;89;g27b0cf3e03d_0_36"/>
          <p:cNvSpPr txBox="1"/>
          <p:nvPr/>
        </p:nvSpPr>
        <p:spPr>
          <a:xfrm>
            <a:off x="3862350" y="4899775"/>
            <a:ext cx="22971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1.) Classical statistics: Time series decomposition and forecasting.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2.) </a:t>
            </a:r>
            <a:r>
              <a:rPr lang="en-US" dirty="0" err="1">
                <a:latin typeface="Proxima Nova"/>
                <a:ea typeface="Proxima Nova"/>
                <a:cs typeface="Proxima Nova"/>
                <a:sym typeface="Proxima Nova"/>
              </a:rPr>
              <a:t>Geostatistics</a:t>
            </a: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: Empirical Bayesian Kriging 3D (‘sliced’ by elevation in UI)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" name="Google Shape;90;g27b0cf3e03d_0_36"/>
          <p:cNvSpPr txBox="1"/>
          <p:nvPr/>
        </p:nvSpPr>
        <p:spPr>
          <a:xfrm>
            <a:off x="7052275" y="4899775"/>
            <a:ext cx="2297100" cy="18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1.) Reasonable results were achieved for temperature and precipitation.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2.) EBK LR requires larger dataset. The 4 raster DEMs selected contain hundreds of pixels at a 10M resolution. Many more sample sites required to use this model, or perhaps resampling of the image resolution to 2-300M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" name="Google Shape;91;g27b0cf3e03d_0_36"/>
          <p:cNvSpPr txBox="1"/>
          <p:nvPr/>
        </p:nvSpPr>
        <p:spPr>
          <a:xfrm>
            <a:off x="457200" y="152400"/>
            <a:ext cx="30000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📊Title: </a:t>
            </a:r>
            <a:r>
              <a:rPr lang="en-US" b="1" i="1" dirty="0">
                <a:latin typeface="+mn-lt"/>
                <a:ea typeface="Proxima Nova"/>
                <a:cs typeface="Proxima Nova"/>
                <a:sym typeface="Proxima Nova"/>
              </a:rPr>
              <a:t>AI/ML Capstone 1</a:t>
            </a:r>
            <a:endParaRPr b="1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2" name="Google Shape;59;g27b0cf3e03d_0_70">
            <a:extLst>
              <a:ext uri="{FF2B5EF4-FFF2-40B4-BE49-F238E27FC236}">
                <a16:creationId xmlns:a16="http://schemas.microsoft.com/office/drawing/2014/main" id="{F74FA927-6063-0036-6B8F-419F0B3150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6378288"/>
              </p:ext>
            </p:extLst>
          </p:nvPr>
        </p:nvGraphicFramePr>
        <p:xfrm>
          <a:off x="7133400" y="1452075"/>
          <a:ext cx="2551450" cy="2524825"/>
        </p:xfrm>
        <a:graphic>
          <a:graphicData uri="http://schemas.openxmlformats.org/drawingml/2006/table">
            <a:tbl>
              <a:tblPr firstRow="1" bandRow="1">
                <a:noFill/>
                <a:tableStyleId>{FDC9D4BA-723A-46EF-9FC0-78AE14596953}</a:tableStyleId>
              </a:tblPr>
              <a:tblGrid>
                <a:gridCol w="1275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Variable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Value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Data Source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Meteostat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Rows #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284 rows × 7 columns (sample)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Columns #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1.) forecast 3 (focus for spatial analysis on </a:t>
                      </a:r>
                      <a:r>
                        <a:rPr lang="en-US" sz="1000" dirty="0" err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prcp</a:t>
                      </a: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only (1)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Numerical Cols #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All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Missing Values Present #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1.) Removed from data set 2.) N/A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Outliers?#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N/A (removed in preprocessing)</a:t>
                      </a:r>
                      <a:endParaRPr sz="1000" dirty="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7c49af9f51_0_3"/>
          <p:cNvSpPr txBox="1"/>
          <p:nvPr/>
        </p:nvSpPr>
        <p:spPr>
          <a:xfrm>
            <a:off x="550575" y="768900"/>
            <a:ext cx="8624700" cy="57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Resources: Data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C0A0DC-145C-6AEF-4D98-30142ADF8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853" y="1450637"/>
            <a:ext cx="5980694" cy="487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57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7c49af9f51_0_3"/>
          <p:cNvSpPr txBox="1"/>
          <p:nvPr/>
        </p:nvSpPr>
        <p:spPr>
          <a:xfrm>
            <a:off x="550575" y="768900"/>
            <a:ext cx="8624700" cy="57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Resources: Methods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607DE5-499A-AAE4-FB21-D19D6933CD52}"/>
              </a:ext>
            </a:extLst>
          </p:cNvPr>
          <p:cNvSpPr txBox="1"/>
          <p:nvPr/>
        </p:nvSpPr>
        <p:spPr>
          <a:xfrm>
            <a:off x="550575" y="1296900"/>
            <a:ext cx="7070250" cy="246221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sv-SE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pip install meteostat --upgrade pip</a:t>
            </a:r>
          </a:p>
          <a:p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datetime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datetime</a:t>
            </a:r>
          </a:p>
          <a:p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matplotlib.pyplot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meteostat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Point, Monthly</a:t>
            </a:r>
          </a:p>
          <a:p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pandas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pd</a:t>
            </a:r>
          </a:p>
          <a:p>
            <a:endParaRPr lang="sv-SE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start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datetime(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2000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end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datetime(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sv-SE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r>
              <a:rPr lang="fr-F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site 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Point(</a:t>
            </a:r>
            <a:r>
              <a:rPr lang="fr-F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40.65067617</a:t>
            </a:r>
            <a:r>
              <a:rPr lang="fr-F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fr-F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122.3220844</a:t>
            </a:r>
            <a:r>
              <a:rPr lang="fr-F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F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202.96428</a:t>
            </a:r>
            <a:r>
              <a:rPr lang="fr-F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sv-SE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711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13E037-4A25-4E47-7BF9-BFAB271025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20379" y="820042"/>
            <a:ext cx="7817641" cy="613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697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4295-B0C4-6CF1-8D99-F3384DEFE9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2F363E-EF61-F97A-4E6A-11A0792EE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90F093-2830-C2FD-84F9-CF6F219EA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68"/>
            <a:ext cx="10058400" cy="776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507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FCCF-5EF7-CC27-DD31-4BAB9A8177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120DBC-752D-75BD-8A07-A269BC45DD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EDE8AB-2717-A2B4-4B3B-2B788CF25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9894"/>
            <a:ext cx="10058400" cy="565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480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2F8C7-AFF9-95DD-8959-C1857AAE25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E8810-0D70-58FA-F63E-AD0AC49F30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E1C306-E4A1-F818-521B-F07CB97FD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552"/>
            <a:ext cx="10058400" cy="762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309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12A41-FD14-FF00-5164-54B441B8E5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BBE9E9-7EFA-3E47-C082-49D58025FC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829D00-CA8A-8C70-EF21-CF0551760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552"/>
            <a:ext cx="10058400" cy="762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06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746</Words>
  <Application>Microsoft Office PowerPoint</Application>
  <PresentationFormat>Custom</PresentationFormat>
  <Paragraphs>106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Consolas</vt:lpstr>
      <vt:lpstr>Proxima Nova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Vikesh Koul</dc:creator>
  <cp:lastModifiedBy>Paul Dunn</cp:lastModifiedBy>
  <cp:revision>9</cp:revision>
  <dcterms:created xsi:type="dcterms:W3CDTF">2023-08-20T21:14:19Z</dcterms:created>
  <dcterms:modified xsi:type="dcterms:W3CDTF">2023-12-31T20:21:49Z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2023-08-20T00:00:00Z</vt:filetime>
  </property>
</Properties>
</file>